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League Spartan" charset="1" panose="00000800000000000000"/>
      <p:regular r:id="rId19"/>
    </p:embeddedFont>
    <p:embeddedFont>
      <p:font typeface="Sanchez" charset="1" panose="02000000000000000000"/>
      <p:regular r:id="rId20"/>
    </p:embeddedFont>
    <p:embeddedFont>
      <p:font typeface="Core Bandi Face" charset="1" panose="01060506000000020004"/>
      <p:regular r:id="rId21"/>
    </p:embeddedFont>
    <p:embeddedFont>
      <p:font typeface="Fredoka" charset="1" panose="02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jpeg" Type="http://schemas.openxmlformats.org/officeDocument/2006/relationships/image"/><Relationship Id="rId4" Target="https://www.youtube.com/watch?v=O2bscXOn8s0" TargetMode="External" Type="http://schemas.openxmlformats.org/officeDocument/2006/relationships/video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48757" y="4223082"/>
            <a:ext cx="8942359" cy="10070436"/>
          </a:xfrm>
          <a:custGeom>
            <a:avLst/>
            <a:gdLst/>
            <a:ahLst/>
            <a:cxnLst/>
            <a:rect r="r" b="b" t="t" l="l"/>
            <a:pathLst>
              <a:path h="10070436" w="8942359">
                <a:moveTo>
                  <a:pt x="0" y="0"/>
                </a:moveTo>
                <a:lnTo>
                  <a:pt x="8942360" y="0"/>
                </a:lnTo>
                <a:lnTo>
                  <a:pt x="8942360" y="10070436"/>
                </a:lnTo>
                <a:lnTo>
                  <a:pt x="0" y="10070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24821" y="1857105"/>
            <a:ext cx="8319880" cy="8007254"/>
          </a:xfrm>
          <a:custGeom>
            <a:avLst/>
            <a:gdLst/>
            <a:ahLst/>
            <a:cxnLst/>
            <a:rect r="r" b="b" t="t" l="l"/>
            <a:pathLst>
              <a:path h="8007254" w="8319880">
                <a:moveTo>
                  <a:pt x="0" y="0"/>
                </a:moveTo>
                <a:lnTo>
                  <a:pt x="8319880" y="0"/>
                </a:lnTo>
                <a:lnTo>
                  <a:pt x="8319880" y="8007255"/>
                </a:lnTo>
                <a:lnTo>
                  <a:pt x="0" y="80072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67472" y="2746171"/>
            <a:ext cx="7091828" cy="6229124"/>
          </a:xfrm>
          <a:custGeom>
            <a:avLst/>
            <a:gdLst/>
            <a:ahLst/>
            <a:cxnLst/>
            <a:rect r="r" b="b" t="t" l="l"/>
            <a:pathLst>
              <a:path h="6229124" w="7091828">
                <a:moveTo>
                  <a:pt x="0" y="0"/>
                </a:moveTo>
                <a:lnTo>
                  <a:pt x="7091828" y="0"/>
                </a:lnTo>
                <a:lnTo>
                  <a:pt x="7091828" y="6229123"/>
                </a:lnTo>
                <a:lnTo>
                  <a:pt x="0" y="62291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75" t="0" r="-2070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1829" y="8591704"/>
            <a:ext cx="6983389" cy="1333192"/>
          </a:xfrm>
          <a:custGeom>
            <a:avLst/>
            <a:gdLst/>
            <a:ahLst/>
            <a:cxnLst/>
            <a:rect r="r" b="b" t="t" l="l"/>
            <a:pathLst>
              <a:path h="1333192" w="6983389">
                <a:moveTo>
                  <a:pt x="0" y="0"/>
                </a:moveTo>
                <a:lnTo>
                  <a:pt x="6983389" y="0"/>
                </a:lnTo>
                <a:lnTo>
                  <a:pt x="6983389" y="1333192"/>
                </a:lnTo>
                <a:lnTo>
                  <a:pt x="0" y="13331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98614" y="238125"/>
            <a:ext cx="16917471" cy="303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19"/>
              </a:lnSpc>
            </a:pPr>
            <a:r>
              <a:rPr lang="en-US" sz="10125" spc="-50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Entrevista laboral </a:t>
            </a:r>
          </a:p>
          <a:p>
            <a:pPr algn="l">
              <a:lnSpc>
                <a:spcPts val="1322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75992" y="8996997"/>
            <a:ext cx="4859644" cy="49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9"/>
              </a:lnSpc>
            </a:pPr>
            <a:r>
              <a:rPr lang="en-US" sz="3099" spc="154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 Tips de reclutadores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5992" y="1990455"/>
            <a:ext cx="16917471" cy="3186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5600" spc="-28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Por parte de reclutadores </a:t>
            </a:r>
          </a:p>
          <a:p>
            <a:pPr algn="l">
              <a:lnSpc>
                <a:spcPts val="5320"/>
              </a:lnSpc>
            </a:pPr>
            <a:r>
              <a:rPr lang="en-US" sz="5600" spc="-28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empresariales</a:t>
            </a:r>
          </a:p>
          <a:p>
            <a:pPr algn="l">
              <a:lnSpc>
                <a:spcPts val="1322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75992" y="4492546"/>
            <a:ext cx="16917471" cy="346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4800" spc="-24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Grupo#4</a:t>
            </a:r>
          </a:p>
          <a:p>
            <a:pPr algn="l">
              <a:lnSpc>
                <a:spcPts val="4559"/>
              </a:lnSpc>
            </a:pPr>
          </a:p>
          <a:p>
            <a:pPr algn="l">
              <a:lnSpc>
                <a:spcPts val="4559"/>
              </a:lnSpc>
            </a:pPr>
            <a:r>
              <a:rPr lang="en-US" sz="4800" spc="-24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Carl Levey</a:t>
            </a:r>
          </a:p>
          <a:p>
            <a:pPr algn="l">
              <a:lnSpc>
                <a:spcPts val="4559"/>
              </a:lnSpc>
            </a:pPr>
            <a:r>
              <a:rPr lang="en-US" sz="4800" spc="-24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Jean Carlo Flores</a:t>
            </a:r>
          </a:p>
          <a:p>
            <a:pPr algn="l">
              <a:lnSpc>
                <a:spcPts val="4559"/>
              </a:lnSpc>
            </a:pPr>
            <a:r>
              <a:rPr lang="en-US" sz="4800" spc="-24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María Jiménez</a:t>
            </a:r>
          </a:p>
          <a:p>
            <a:pPr algn="l">
              <a:lnSpc>
                <a:spcPts val="455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09531">
            <a:off x="4199791" y="71471"/>
            <a:ext cx="9570427" cy="10777735"/>
          </a:xfrm>
          <a:custGeom>
            <a:avLst/>
            <a:gdLst/>
            <a:ahLst/>
            <a:cxnLst/>
            <a:rect r="r" b="b" t="t" l="l"/>
            <a:pathLst>
              <a:path h="10777735" w="9570427">
                <a:moveTo>
                  <a:pt x="0" y="0"/>
                </a:moveTo>
                <a:lnTo>
                  <a:pt x="9570427" y="0"/>
                </a:lnTo>
                <a:lnTo>
                  <a:pt x="9570427" y="10777734"/>
                </a:lnTo>
                <a:lnTo>
                  <a:pt x="0" y="10777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41479" y="660208"/>
            <a:ext cx="15817821" cy="113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200" spc="-3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Equipo de Talento Humano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5090" y="2786058"/>
            <a:ext cx="16230600" cy="5158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3272" indent="-276636" lvl="1">
              <a:lnSpc>
                <a:spcPts val="5176"/>
              </a:lnSpc>
              <a:buAutoNum type="arabicPeriod" startAt="1"/>
            </a:pPr>
            <a:r>
              <a:rPr lang="en-US" sz="2562" spc="-128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Profesionales de Recursos Humanos (RRHH)</a:t>
            </a:r>
          </a:p>
          <a:p>
            <a:pPr algn="l" marL="553272" indent="-276636" lvl="1">
              <a:lnSpc>
                <a:spcPts val="5176"/>
              </a:lnSpc>
              <a:buAutoNum type="arabicPeriod" startAt="1"/>
            </a:pPr>
            <a:r>
              <a:rPr lang="en-US" sz="2562" spc="-128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Psicólogos organizacionales</a:t>
            </a:r>
          </a:p>
          <a:p>
            <a:pPr algn="l" marL="553272" indent="-276636" lvl="1">
              <a:lnSpc>
                <a:spcPts val="5176"/>
              </a:lnSpc>
              <a:buAutoNum type="arabicPeriod" startAt="1"/>
            </a:pPr>
            <a:r>
              <a:rPr lang="en-US" sz="2562" spc="-128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Especialistas en formación y desarrollo</a:t>
            </a:r>
          </a:p>
          <a:p>
            <a:pPr algn="l" marL="553272" indent="-276636" lvl="1">
              <a:lnSpc>
                <a:spcPts val="5176"/>
              </a:lnSpc>
              <a:buAutoNum type="arabicPeriod" startAt="1"/>
            </a:pPr>
            <a:r>
              <a:rPr lang="en-US" sz="2562" spc="-128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Analistas de compensación y beneficios</a:t>
            </a:r>
          </a:p>
          <a:p>
            <a:pPr algn="l" marL="553272" indent="-276636" lvl="1">
              <a:lnSpc>
                <a:spcPts val="5176"/>
              </a:lnSpc>
              <a:buAutoNum type="arabicPeriod" startAt="1"/>
            </a:pPr>
            <a:r>
              <a:rPr lang="en-US" sz="2562" spc="-128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Coordinadores de clima laboral</a:t>
            </a:r>
          </a:p>
          <a:p>
            <a:pPr algn="l" marL="553272" indent="-276636" lvl="1">
              <a:lnSpc>
                <a:spcPts val="5176"/>
              </a:lnSpc>
              <a:buAutoNum type="arabicPeriod" startAt="1"/>
            </a:pPr>
            <a:r>
              <a:rPr lang="en-US" sz="2562" spc="-128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Gerentes y líderes</a:t>
            </a:r>
          </a:p>
          <a:p>
            <a:pPr algn="l" marL="553272" indent="-276636" lvl="1">
              <a:lnSpc>
                <a:spcPts val="5176"/>
              </a:lnSpc>
              <a:buAutoNum type="arabicPeriod" startAt="1"/>
            </a:pPr>
            <a:r>
              <a:rPr lang="en-US" sz="2562" spc="-128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Abogados</a:t>
            </a:r>
          </a:p>
          <a:p>
            <a:pPr algn="ctr">
              <a:lnSpc>
                <a:spcPts val="4974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09531">
            <a:off x="13124274" y="486013"/>
            <a:ext cx="9570427" cy="10777735"/>
          </a:xfrm>
          <a:custGeom>
            <a:avLst/>
            <a:gdLst/>
            <a:ahLst/>
            <a:cxnLst/>
            <a:rect r="r" b="b" t="t" l="l"/>
            <a:pathLst>
              <a:path h="10777735" w="9570427">
                <a:moveTo>
                  <a:pt x="0" y="0"/>
                </a:moveTo>
                <a:lnTo>
                  <a:pt x="9570427" y="0"/>
                </a:lnTo>
                <a:lnTo>
                  <a:pt x="9570427" y="10777735"/>
                </a:lnTo>
                <a:lnTo>
                  <a:pt x="0" y="10777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8476" t="0" r="-13847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94552" y="474275"/>
            <a:ext cx="15817821" cy="126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8000" spc="-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Tendencias en el futuro</a:t>
            </a:r>
          </a:p>
        </p:txBody>
      </p:sp>
      <p:pic>
        <p:nvPicPr>
          <p:cNvPr name="Picture 4" id="4"/>
          <p:cNvPicPr>
            <a:picLocks noChangeAspect="true"/>
          </p:cNvPicPr>
          <p:nvPr>
            <a:videoFile r:link="rId4"/>
          </p:nvPr>
        </p:nvPicPr>
        <p:blipFill>
          <a:blip r:embed="rId3"/>
          <a:stretch>
            <a:fillRect/>
          </a:stretch>
        </p:blipFill>
        <p:spPr>
          <a:xfrm rot="0">
            <a:off x="317992" y="2251009"/>
            <a:ext cx="12894944" cy="724774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09531">
            <a:off x="4199791" y="71471"/>
            <a:ext cx="9570427" cy="10777735"/>
          </a:xfrm>
          <a:custGeom>
            <a:avLst/>
            <a:gdLst/>
            <a:ahLst/>
            <a:cxnLst/>
            <a:rect r="r" b="b" t="t" l="l"/>
            <a:pathLst>
              <a:path h="10777735" w="9570427">
                <a:moveTo>
                  <a:pt x="0" y="0"/>
                </a:moveTo>
                <a:lnTo>
                  <a:pt x="9570427" y="0"/>
                </a:lnTo>
                <a:lnTo>
                  <a:pt x="9570427" y="10777734"/>
                </a:lnTo>
                <a:lnTo>
                  <a:pt x="0" y="10777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35090" y="4324958"/>
            <a:ext cx="15817821" cy="113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200" spc="-3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Conclusiones del Grupo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09531">
            <a:off x="2832426" y="-70472"/>
            <a:ext cx="9570427" cy="10777735"/>
          </a:xfrm>
          <a:custGeom>
            <a:avLst/>
            <a:gdLst/>
            <a:ahLst/>
            <a:cxnLst/>
            <a:rect r="r" b="b" t="t" l="l"/>
            <a:pathLst>
              <a:path h="10777735" w="9570427">
                <a:moveTo>
                  <a:pt x="0" y="0"/>
                </a:moveTo>
                <a:lnTo>
                  <a:pt x="9570428" y="0"/>
                </a:lnTo>
                <a:lnTo>
                  <a:pt x="9570428" y="10777735"/>
                </a:lnTo>
                <a:lnTo>
                  <a:pt x="0" y="107777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5705" y="1844946"/>
            <a:ext cx="15817821" cy="347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50"/>
              </a:lnSpc>
            </a:pPr>
            <a:r>
              <a:rPr lang="en-US" sz="11000" spc="-55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¡Gracias por </a:t>
            </a:r>
          </a:p>
          <a:p>
            <a:pPr algn="ctr">
              <a:lnSpc>
                <a:spcPts val="13750"/>
              </a:lnSpc>
            </a:pPr>
            <a:r>
              <a:rPr lang="en-US" sz="11000" spc="-55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 atención!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32838" y="3687062"/>
            <a:ext cx="11337507" cy="3821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sz="4299" spc="-214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 Es la fase en la que se selecciona a la persona idónea mediante una serie de preguntas para conocer al candidato para un puesto laboral específico.</a:t>
            </a:r>
          </a:p>
          <a:p>
            <a:pPr algn="ctr">
              <a:lnSpc>
                <a:spcPts val="8988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9455087" y="8397583"/>
            <a:ext cx="2127346" cy="634336"/>
          </a:xfrm>
          <a:custGeom>
            <a:avLst/>
            <a:gdLst/>
            <a:ahLst/>
            <a:cxnLst/>
            <a:rect r="r" b="b" t="t" l="l"/>
            <a:pathLst>
              <a:path h="634336" w="2127346">
                <a:moveTo>
                  <a:pt x="0" y="0"/>
                </a:moveTo>
                <a:lnTo>
                  <a:pt x="2127346" y="0"/>
                </a:lnTo>
                <a:lnTo>
                  <a:pt x="2127346" y="634336"/>
                </a:lnTo>
                <a:lnTo>
                  <a:pt x="0" y="634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86670" y="1207423"/>
            <a:ext cx="12334839" cy="2354833"/>
          </a:xfrm>
          <a:custGeom>
            <a:avLst/>
            <a:gdLst/>
            <a:ahLst/>
            <a:cxnLst/>
            <a:rect r="r" b="b" t="t" l="l"/>
            <a:pathLst>
              <a:path h="2354833" w="12334839">
                <a:moveTo>
                  <a:pt x="0" y="0"/>
                </a:moveTo>
                <a:lnTo>
                  <a:pt x="12334839" y="0"/>
                </a:lnTo>
                <a:lnTo>
                  <a:pt x="12334839" y="2354833"/>
                </a:lnTo>
                <a:lnTo>
                  <a:pt x="0" y="23548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86670" y="1406803"/>
            <a:ext cx="9165399" cy="1430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4399" spc="219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¿Qué es una entrevista laboral?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4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6256725" cy="9516907"/>
            <a:chOff x="0" y="0"/>
            <a:chExt cx="4281606" cy="25065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1606" cy="2506511"/>
            </a:xfrm>
            <a:custGeom>
              <a:avLst/>
              <a:gdLst/>
              <a:ahLst/>
              <a:cxnLst/>
              <a:rect r="r" b="b" t="t" l="l"/>
              <a:pathLst>
                <a:path h="2506511" w="4281606">
                  <a:moveTo>
                    <a:pt x="0" y="0"/>
                  </a:moveTo>
                  <a:lnTo>
                    <a:pt x="4281606" y="0"/>
                  </a:lnTo>
                  <a:lnTo>
                    <a:pt x="4281606" y="2506511"/>
                  </a:lnTo>
                  <a:lnTo>
                    <a:pt x="0" y="25065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81606" cy="2544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32321" y="433387"/>
            <a:ext cx="10734654" cy="3383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88"/>
              </a:lnSpc>
            </a:pPr>
            <a:r>
              <a:rPr lang="en-US" sz="7191" spc="-3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¿Cuál es el objetivo de una entrevista?</a:t>
            </a:r>
          </a:p>
          <a:p>
            <a:pPr algn="l">
              <a:lnSpc>
                <a:spcPts val="898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22796" y="3921920"/>
            <a:ext cx="11140558" cy="2552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 spc="160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 Es el encuentro que se realiza cara a cara ya sea presencial o virtualmente para medir la parte idónea de un puesto determinado.</a:t>
            </a:r>
          </a:p>
          <a:p>
            <a:pPr algn="just">
              <a:lnSpc>
                <a:spcPts val="512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-2432724">
            <a:off x="12952666" y="-4000967"/>
            <a:ext cx="8613268" cy="9699830"/>
          </a:xfrm>
          <a:custGeom>
            <a:avLst/>
            <a:gdLst/>
            <a:ahLst/>
            <a:cxnLst/>
            <a:rect r="r" b="b" t="t" l="l"/>
            <a:pathLst>
              <a:path h="9699830" w="8613268">
                <a:moveTo>
                  <a:pt x="0" y="0"/>
                </a:moveTo>
                <a:lnTo>
                  <a:pt x="8613268" y="0"/>
                </a:lnTo>
                <a:lnTo>
                  <a:pt x="8613268" y="9699831"/>
                </a:lnTo>
                <a:lnTo>
                  <a:pt x="0" y="96998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91066" y="-2239160"/>
            <a:ext cx="7136468" cy="6868310"/>
          </a:xfrm>
          <a:custGeom>
            <a:avLst/>
            <a:gdLst/>
            <a:ahLst/>
            <a:cxnLst/>
            <a:rect r="r" b="b" t="t" l="l"/>
            <a:pathLst>
              <a:path h="6868310" w="7136468">
                <a:moveTo>
                  <a:pt x="0" y="0"/>
                </a:moveTo>
                <a:lnTo>
                  <a:pt x="7136468" y="0"/>
                </a:lnTo>
                <a:lnTo>
                  <a:pt x="7136468" y="6868310"/>
                </a:lnTo>
                <a:lnTo>
                  <a:pt x="0" y="6868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381770" y="4380770"/>
            <a:ext cx="5906230" cy="590623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3175000"/>
                  </a:moveTo>
                  <a:cubicBezTo>
                    <a:pt x="0" y="4928870"/>
                    <a:pt x="1421130" y="6350000"/>
                    <a:pt x="3175000" y="6350000"/>
                  </a:cubicBezTo>
                  <a:lnTo>
                    <a:pt x="6350000" y="6350000"/>
                  </a:lnTo>
                  <a:lnTo>
                    <a:pt x="6350000" y="3175000"/>
                  </a:lnTo>
                  <a:cubicBezTo>
                    <a:pt x="6350000" y="1421130"/>
                    <a:pt x="4928870" y="0"/>
                    <a:pt x="3175000" y="0"/>
                  </a:cubicBezTo>
                  <a:cubicBezTo>
                    <a:pt x="1421130" y="0"/>
                    <a:pt x="0" y="1421130"/>
                    <a:pt x="0" y="3175000"/>
                  </a:cubicBezTo>
                  <a:close/>
                </a:path>
              </a:pathLst>
            </a:custGeom>
            <a:solidFill>
              <a:srgbClr val="F9F4F2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91160" y="364490"/>
              <a:ext cx="5619750" cy="5621020"/>
            </a:xfrm>
            <a:custGeom>
              <a:avLst/>
              <a:gdLst/>
              <a:ahLst/>
              <a:cxnLst/>
              <a:rect r="r" b="b" t="t" l="l"/>
              <a:pathLst>
                <a:path h="5621020" w="5619750">
                  <a:moveTo>
                    <a:pt x="2810510" y="0"/>
                  </a:moveTo>
                  <a:cubicBezTo>
                    <a:pt x="4362450" y="0"/>
                    <a:pt x="5619750" y="1258570"/>
                    <a:pt x="5619750" y="2810510"/>
                  </a:cubicBezTo>
                  <a:cubicBezTo>
                    <a:pt x="5619750" y="4362450"/>
                    <a:pt x="4361180" y="5621020"/>
                    <a:pt x="2810510" y="5621020"/>
                  </a:cubicBezTo>
                  <a:cubicBezTo>
                    <a:pt x="1258570" y="5621020"/>
                    <a:pt x="0" y="4362450"/>
                    <a:pt x="0" y="2810510"/>
                  </a:cubicBezTo>
                  <a:cubicBezTo>
                    <a:pt x="1270" y="1258570"/>
                    <a:pt x="1258570" y="0"/>
                    <a:pt x="2810510" y="0"/>
                  </a:cubicBezTo>
                  <a:close/>
                </a:path>
              </a:pathLst>
            </a:custGeom>
            <a:blipFill>
              <a:blip r:embed="rId6"/>
              <a:stretch>
                <a:fillRect l="-25063" t="0" r="-25063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6C9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F4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58864" y="-28575"/>
            <a:ext cx="17340939" cy="245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4200" spc="-21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¿Qué se debe de hacer si la entrevista es virtual o presencial para un reclutador?</a:t>
            </a:r>
          </a:p>
          <a:p>
            <a:pPr algn="ctr">
              <a:lnSpc>
                <a:spcPts val="898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530503" y="1205760"/>
            <a:ext cx="2990308" cy="5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9"/>
              </a:lnSpc>
            </a:pPr>
            <a:r>
              <a:rPr lang="en-US" sz="3799" spc="-18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Virtual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8864" y="2217149"/>
            <a:ext cx="8273517" cy="961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5" indent="-248288" lvl="1">
              <a:lnSpc>
                <a:spcPts val="3680"/>
              </a:lnSpc>
              <a:buFont typeface="Arial"/>
              <a:buChar char="•"/>
            </a:pPr>
            <a:r>
              <a:rPr lang="en-US" sz="2300" spc="115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Investigar a la empresa puede ser vital para una entrevista presencial, conocer la misión, visión valores y cultura de la empresa nunca está de más. </a:t>
            </a:r>
          </a:p>
          <a:p>
            <a:pPr algn="l" marL="496575" indent="-248288" lvl="1">
              <a:lnSpc>
                <a:spcPts val="3680"/>
              </a:lnSpc>
              <a:buFont typeface="Arial"/>
              <a:buChar char="•"/>
            </a:pPr>
            <a:r>
              <a:rPr lang="en-US" sz="2300" spc="115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Llevar copias adicionales del cv y los documentos personales en caso de que la empresa o reclutador los solicite.</a:t>
            </a:r>
          </a:p>
          <a:p>
            <a:pPr algn="l" marL="496575" indent="-248288" lvl="1">
              <a:lnSpc>
                <a:spcPts val="3680"/>
              </a:lnSpc>
              <a:buFont typeface="Arial"/>
              <a:buChar char="•"/>
            </a:pPr>
            <a:r>
              <a:rPr lang="en-US" sz="2300" spc="115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 Vestirse de manera adecuada y profesional, que sea acorde a la cultura de la empresa. Llegar a tiempo planificando adecuadamente la ruta. </a:t>
            </a:r>
          </a:p>
          <a:p>
            <a:pPr algn="l" marL="496575" indent="-248288" lvl="1">
              <a:lnSpc>
                <a:spcPts val="3680"/>
              </a:lnSpc>
              <a:buFont typeface="Arial"/>
              <a:buChar char="•"/>
            </a:pPr>
            <a:r>
              <a:rPr lang="en-US" sz="2300" spc="115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Cuidar el lenguaje corporal y el comportamiento, saludar educadamente, mantener contacto físico, ser cortés y profesional con las personas de la empresa sin importar quien sea. </a:t>
            </a:r>
          </a:p>
          <a:p>
            <a:pPr algn="l" marL="496575" indent="-248288" lvl="1">
              <a:lnSpc>
                <a:spcPts val="3680"/>
              </a:lnSpc>
              <a:buFont typeface="Arial"/>
              <a:buChar char="•"/>
            </a:pPr>
            <a:r>
              <a:rPr lang="en-US" sz="2300" spc="115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Mostrar interes por el puesto de la empresa.</a:t>
            </a:r>
          </a:p>
          <a:p>
            <a:pPr algn="l" marL="474986" indent="-237493" lvl="1">
              <a:lnSpc>
                <a:spcPts val="3520"/>
              </a:lnSpc>
              <a:buFont typeface="Arial"/>
              <a:buChar char="•"/>
            </a:pPr>
            <a:r>
              <a:rPr lang="en-US" sz="2200" spc="110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Agradecer cordialmente al reclutador, despedirse de manera cordial.</a:t>
            </a:r>
          </a:p>
          <a:p>
            <a:pPr algn="l">
              <a:lnSpc>
                <a:spcPts val="4000"/>
              </a:lnSpc>
            </a:pPr>
          </a:p>
          <a:p>
            <a:pPr algn="ctr">
              <a:lnSpc>
                <a:spcPts val="5120"/>
              </a:lnSpc>
            </a:pPr>
          </a:p>
          <a:p>
            <a:pPr algn="ctr">
              <a:lnSpc>
                <a:spcPts val="51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909648" y="1205760"/>
            <a:ext cx="2990308" cy="5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9"/>
              </a:lnSpc>
            </a:pPr>
            <a:r>
              <a:rPr lang="en-US" sz="3799" spc="-18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Presencial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19457" y="1715030"/>
            <a:ext cx="8728669" cy="9084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4570" indent="-227285" lvl="1">
              <a:lnSpc>
                <a:spcPts val="3368"/>
              </a:lnSpc>
              <a:buFont typeface="Arial"/>
              <a:buChar char="•"/>
            </a:pPr>
            <a:r>
              <a:rPr lang="en-US" sz="2105" spc="105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Probar la cámara, el micrófono, auriculares o parlantes antes de la entrevista. </a:t>
            </a:r>
          </a:p>
          <a:p>
            <a:pPr algn="l" marL="454570" indent="-227285" lvl="1">
              <a:lnSpc>
                <a:spcPts val="3368"/>
              </a:lnSpc>
              <a:buFont typeface="Arial"/>
              <a:buChar char="•"/>
            </a:pPr>
            <a:r>
              <a:rPr lang="en-US" sz="2105" spc="105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Asegurarse de tener una conexión a internet estable y funcional para realizar la entrevista.</a:t>
            </a:r>
          </a:p>
          <a:p>
            <a:pPr algn="l" marL="454570" indent="-227285" lvl="1">
              <a:lnSpc>
                <a:spcPts val="3368"/>
              </a:lnSpc>
              <a:buFont typeface="Arial"/>
              <a:buChar char="•"/>
            </a:pPr>
            <a:r>
              <a:rPr lang="en-US" sz="2105" spc="105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Familiarizarse con la plataforma que se utilizará para la reunión (Zoom, Microsoft Teams, Google Meet, etc.). </a:t>
            </a:r>
          </a:p>
          <a:p>
            <a:pPr algn="l" marL="454570" indent="-227285" lvl="1">
              <a:lnSpc>
                <a:spcPts val="3368"/>
              </a:lnSpc>
              <a:buFont typeface="Arial"/>
              <a:buChar char="•"/>
            </a:pPr>
            <a:r>
              <a:rPr lang="en-US" sz="2105" spc="105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Elegir un lugar que sea tranquilo y que se encuentre bien iluminado, donde el fondo se vea ordenado y no hayan distracciones y ruidos que puedan interrumpir la entrevista.</a:t>
            </a:r>
          </a:p>
          <a:p>
            <a:pPr algn="l" marL="454570" indent="-227285" lvl="1">
              <a:lnSpc>
                <a:spcPts val="3368"/>
              </a:lnSpc>
              <a:buFont typeface="Arial"/>
              <a:buChar char="•"/>
            </a:pPr>
            <a:r>
              <a:rPr lang="en-US" sz="2105" spc="105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 Al igual que en una entrevista presencial la presentación siempre es importante, por lo que cuidar nuestra vestimenta siempre es útil. </a:t>
            </a:r>
          </a:p>
          <a:p>
            <a:pPr algn="l" marL="454570" indent="-227285" lvl="1">
              <a:lnSpc>
                <a:spcPts val="3368"/>
              </a:lnSpc>
              <a:buFont typeface="Arial"/>
              <a:buChar char="•"/>
            </a:pPr>
            <a:r>
              <a:rPr lang="en-US" sz="2105" spc="105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Cuidar el lenguaje corporal y comportamiento, mirando a la cámara para simular el contacto visual, manteniendonos rectos, sonriendo, ser cortés y siempre cuidando nuestros valores.</a:t>
            </a:r>
          </a:p>
          <a:p>
            <a:pPr algn="l" marL="454570" indent="-227285" lvl="1">
              <a:lnSpc>
                <a:spcPts val="3368"/>
              </a:lnSpc>
              <a:buFont typeface="Arial"/>
              <a:buChar char="•"/>
            </a:pPr>
            <a:r>
              <a:rPr lang="en-US" sz="2105" spc="105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Tener el CV y los documentos importantes a mano. Agradecer cordialmente al reclutador, despedirse de manera cordial.</a:t>
            </a:r>
          </a:p>
          <a:p>
            <a:pPr algn="ctr">
              <a:lnSpc>
                <a:spcPts val="4686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4224" y="0"/>
            <a:ext cx="5710605" cy="6685215"/>
          </a:xfrm>
          <a:custGeom>
            <a:avLst/>
            <a:gdLst/>
            <a:ahLst/>
            <a:cxnLst/>
            <a:rect r="r" b="b" t="t" l="l"/>
            <a:pathLst>
              <a:path h="6685215" w="5710605">
                <a:moveTo>
                  <a:pt x="0" y="0"/>
                </a:moveTo>
                <a:lnTo>
                  <a:pt x="5710605" y="0"/>
                </a:lnTo>
                <a:lnTo>
                  <a:pt x="5710605" y="6685215"/>
                </a:lnTo>
                <a:lnTo>
                  <a:pt x="0" y="6685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739904" y="5299358"/>
            <a:ext cx="5316381" cy="5344107"/>
          </a:xfrm>
          <a:custGeom>
            <a:avLst/>
            <a:gdLst/>
            <a:ahLst/>
            <a:cxnLst/>
            <a:rect r="r" b="b" t="t" l="l"/>
            <a:pathLst>
              <a:path h="5344107" w="5316381">
                <a:moveTo>
                  <a:pt x="5316382" y="0"/>
                </a:moveTo>
                <a:lnTo>
                  <a:pt x="0" y="0"/>
                </a:lnTo>
                <a:lnTo>
                  <a:pt x="0" y="5344107"/>
                </a:lnTo>
                <a:lnTo>
                  <a:pt x="5316382" y="5344107"/>
                </a:lnTo>
                <a:lnTo>
                  <a:pt x="531638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72115" y="-266405"/>
            <a:ext cx="6274021" cy="4381732"/>
          </a:xfrm>
          <a:custGeom>
            <a:avLst/>
            <a:gdLst/>
            <a:ahLst/>
            <a:cxnLst/>
            <a:rect r="r" b="b" t="t" l="l"/>
            <a:pathLst>
              <a:path h="4381732" w="6274021">
                <a:moveTo>
                  <a:pt x="0" y="0"/>
                </a:moveTo>
                <a:lnTo>
                  <a:pt x="6274021" y="0"/>
                </a:lnTo>
                <a:lnTo>
                  <a:pt x="6274021" y="4381733"/>
                </a:lnTo>
                <a:lnTo>
                  <a:pt x="0" y="43817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304202" y="3547270"/>
            <a:ext cx="397023" cy="39702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33278" lIns="33278" bIns="33278" rIns="33278"/>
            <a:lstStyle/>
            <a:p>
              <a:pPr algn="ctr">
                <a:lnSpc>
                  <a:spcPts val="128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148100" y="-1641279"/>
            <a:ext cx="5924964" cy="2356523"/>
            <a:chOff x="0" y="0"/>
            <a:chExt cx="7899952" cy="314203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220822"/>
              <a:ext cx="7899952" cy="2921208"/>
              <a:chOff x="0" y="0"/>
              <a:chExt cx="2357844" cy="87187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357844" cy="871873"/>
              </a:xfrm>
              <a:custGeom>
                <a:avLst/>
                <a:gdLst/>
                <a:ahLst/>
                <a:cxnLst/>
                <a:rect r="r" b="b" t="t" l="l"/>
                <a:pathLst>
                  <a:path h="871873" w="2357844">
                    <a:moveTo>
                      <a:pt x="43120" y="0"/>
                    </a:moveTo>
                    <a:lnTo>
                      <a:pt x="2314724" y="0"/>
                    </a:lnTo>
                    <a:cubicBezTo>
                      <a:pt x="2338539" y="0"/>
                      <a:pt x="2357844" y="19305"/>
                      <a:pt x="2357844" y="43120"/>
                    </a:cubicBezTo>
                    <a:lnTo>
                      <a:pt x="2357844" y="828753"/>
                    </a:lnTo>
                    <a:cubicBezTo>
                      <a:pt x="2357844" y="840189"/>
                      <a:pt x="2353301" y="851157"/>
                      <a:pt x="2345215" y="859243"/>
                    </a:cubicBezTo>
                    <a:cubicBezTo>
                      <a:pt x="2337128" y="867330"/>
                      <a:pt x="2326160" y="871873"/>
                      <a:pt x="2314724" y="871873"/>
                    </a:cubicBezTo>
                    <a:lnTo>
                      <a:pt x="43120" y="871873"/>
                    </a:lnTo>
                    <a:cubicBezTo>
                      <a:pt x="19305" y="871873"/>
                      <a:pt x="0" y="852567"/>
                      <a:pt x="0" y="828753"/>
                    </a:cubicBezTo>
                    <a:lnTo>
                      <a:pt x="0" y="43120"/>
                    </a:lnTo>
                    <a:cubicBezTo>
                      <a:pt x="0" y="19305"/>
                      <a:pt x="19305" y="0"/>
                      <a:pt x="43120" y="0"/>
                    </a:cubicBezTo>
                    <a:close/>
                  </a:path>
                </a:pathLst>
              </a:custGeom>
              <a:solidFill>
                <a:srgbClr val="D6E5FF">
                  <a:alpha val="88627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2357844" cy="900448"/>
              </a:xfrm>
              <a:prstGeom prst="rect">
                <a:avLst/>
              </a:prstGeom>
            </p:spPr>
            <p:txBody>
              <a:bodyPr anchor="ctr" rtlCol="false" tIns="51911" lIns="51911" bIns="51911" rIns="51911"/>
              <a:lstStyle/>
              <a:p>
                <a:pPr algn="ctr">
                  <a:lnSpc>
                    <a:spcPts val="1283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873545" y="-47625"/>
              <a:ext cx="4137293" cy="460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3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282207" y="5648873"/>
            <a:ext cx="6213792" cy="6172200"/>
          </a:xfrm>
          <a:custGeom>
            <a:avLst/>
            <a:gdLst/>
            <a:ahLst/>
            <a:cxnLst/>
            <a:rect r="r" b="b" t="t" l="l"/>
            <a:pathLst>
              <a:path h="6172200" w="6213792">
                <a:moveTo>
                  <a:pt x="0" y="0"/>
                </a:moveTo>
                <a:lnTo>
                  <a:pt x="6213792" y="0"/>
                </a:lnTo>
                <a:lnTo>
                  <a:pt x="6213792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0" y="2846220"/>
            <a:ext cx="6033661" cy="3086100"/>
            <a:chOff x="0" y="0"/>
            <a:chExt cx="1589112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89112" cy="812800"/>
            </a:xfrm>
            <a:custGeom>
              <a:avLst/>
              <a:gdLst/>
              <a:ahLst/>
              <a:cxnLst/>
              <a:rect r="r" b="b" t="t" l="l"/>
              <a:pathLst>
                <a:path h="812800" w="1589112">
                  <a:moveTo>
                    <a:pt x="65439" y="0"/>
                  </a:moveTo>
                  <a:lnTo>
                    <a:pt x="1523673" y="0"/>
                  </a:lnTo>
                  <a:cubicBezTo>
                    <a:pt x="1541029" y="0"/>
                    <a:pt x="1557673" y="6894"/>
                    <a:pt x="1569946" y="19167"/>
                  </a:cubicBezTo>
                  <a:cubicBezTo>
                    <a:pt x="1582218" y="31439"/>
                    <a:pt x="1589112" y="48084"/>
                    <a:pt x="1589112" y="65439"/>
                  </a:cubicBezTo>
                  <a:lnTo>
                    <a:pt x="1589112" y="747361"/>
                  </a:lnTo>
                  <a:cubicBezTo>
                    <a:pt x="1589112" y="783502"/>
                    <a:pt x="1559814" y="812800"/>
                    <a:pt x="1523673" y="812800"/>
                  </a:cubicBezTo>
                  <a:lnTo>
                    <a:pt x="65439" y="812800"/>
                  </a:lnTo>
                  <a:cubicBezTo>
                    <a:pt x="29298" y="812800"/>
                    <a:pt x="0" y="783502"/>
                    <a:pt x="0" y="747361"/>
                  </a:cubicBezTo>
                  <a:lnTo>
                    <a:pt x="0" y="65439"/>
                  </a:lnTo>
                  <a:cubicBezTo>
                    <a:pt x="0" y="29298"/>
                    <a:pt x="29298" y="0"/>
                    <a:pt x="6543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19050"/>
              <a:ext cx="1589112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2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52897" y="3366321"/>
            <a:ext cx="5727867" cy="2491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01"/>
              </a:lnSpc>
              <a:spcBef>
                <a:spcPct val="0"/>
              </a:spcBef>
            </a:pPr>
            <a:r>
              <a:rPr lang="en-US" sz="2273">
                <a:solidFill>
                  <a:srgbClr val="000000"/>
                </a:solidFill>
                <a:latin typeface="Core Bandi Face"/>
                <a:ea typeface="Core Bandi Face"/>
                <a:cs typeface="Core Bandi Face"/>
                <a:sym typeface="Core Bandi Face"/>
              </a:rPr>
              <a:t> Esta oportunidad se puede aprovechar para hablar sobre nuestras cualidades, competencias o experiencia, se puede ofrecer una visión general de nuestras formaciones académicas más importantes y se puede de igual forma mencionar nuestra experiencia profesional y es importante que se resuma en un máximo de 5 minutos.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48900" y="105467"/>
            <a:ext cx="9491145" cy="580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6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981950" y="2263433"/>
            <a:ext cx="4033518" cy="987903"/>
            <a:chOff x="0" y="0"/>
            <a:chExt cx="1062326" cy="2601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62326" cy="260188"/>
            </a:xfrm>
            <a:custGeom>
              <a:avLst/>
              <a:gdLst/>
              <a:ahLst/>
              <a:cxnLst/>
              <a:rect r="r" b="b" t="t" l="l"/>
              <a:pathLst>
                <a:path h="260188" w="1062326">
                  <a:moveTo>
                    <a:pt x="97889" y="0"/>
                  </a:moveTo>
                  <a:lnTo>
                    <a:pt x="964437" y="0"/>
                  </a:lnTo>
                  <a:cubicBezTo>
                    <a:pt x="1018499" y="0"/>
                    <a:pt x="1062326" y="43826"/>
                    <a:pt x="1062326" y="97889"/>
                  </a:cubicBezTo>
                  <a:lnTo>
                    <a:pt x="1062326" y="162299"/>
                  </a:lnTo>
                  <a:cubicBezTo>
                    <a:pt x="1062326" y="216362"/>
                    <a:pt x="1018499" y="260188"/>
                    <a:pt x="964437" y="260188"/>
                  </a:cubicBezTo>
                  <a:lnTo>
                    <a:pt x="97889" y="260188"/>
                  </a:lnTo>
                  <a:cubicBezTo>
                    <a:pt x="43826" y="260188"/>
                    <a:pt x="0" y="216362"/>
                    <a:pt x="0" y="162299"/>
                  </a:cubicBezTo>
                  <a:lnTo>
                    <a:pt x="0" y="97889"/>
                  </a:lnTo>
                  <a:cubicBezTo>
                    <a:pt x="0" y="43826"/>
                    <a:pt x="43826" y="0"/>
                    <a:pt x="9788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19050"/>
              <a:ext cx="1062326" cy="241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2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16263" y="2604834"/>
            <a:ext cx="3564892" cy="324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1"/>
              </a:lnSpc>
              <a:spcBef>
                <a:spcPct val="0"/>
              </a:spcBef>
            </a:pPr>
            <a:r>
              <a:rPr lang="en-US" sz="2273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 Cuéntame más sobre ti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6127170" y="2338361"/>
            <a:ext cx="6033661" cy="3668887"/>
            <a:chOff x="0" y="0"/>
            <a:chExt cx="8044881" cy="4891849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777049"/>
              <a:ext cx="8044881" cy="4114800"/>
              <a:chOff x="0" y="0"/>
              <a:chExt cx="1589112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58911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589112">
                    <a:moveTo>
                      <a:pt x="65439" y="0"/>
                    </a:moveTo>
                    <a:lnTo>
                      <a:pt x="1523673" y="0"/>
                    </a:lnTo>
                    <a:cubicBezTo>
                      <a:pt x="1541029" y="0"/>
                      <a:pt x="1557673" y="6894"/>
                      <a:pt x="1569946" y="19167"/>
                    </a:cubicBezTo>
                    <a:cubicBezTo>
                      <a:pt x="1582218" y="31439"/>
                      <a:pt x="1589112" y="48084"/>
                      <a:pt x="1589112" y="65439"/>
                    </a:cubicBezTo>
                    <a:lnTo>
                      <a:pt x="1589112" y="747361"/>
                    </a:lnTo>
                    <a:cubicBezTo>
                      <a:pt x="1589112" y="783502"/>
                      <a:pt x="1559814" y="812800"/>
                      <a:pt x="1523673" y="812800"/>
                    </a:cubicBezTo>
                    <a:lnTo>
                      <a:pt x="65439" y="812800"/>
                    </a:lnTo>
                    <a:cubicBezTo>
                      <a:pt x="29298" y="812800"/>
                      <a:pt x="0" y="783502"/>
                      <a:pt x="0" y="747361"/>
                    </a:cubicBezTo>
                    <a:lnTo>
                      <a:pt x="0" y="65439"/>
                    </a:lnTo>
                    <a:cubicBezTo>
                      <a:pt x="0" y="29298"/>
                      <a:pt x="29298" y="0"/>
                      <a:pt x="654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19050"/>
                <a:ext cx="1589112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2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242432" y="1476480"/>
              <a:ext cx="7705822" cy="3324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01"/>
                </a:lnSpc>
              </a:pPr>
              <a:r>
                <a:rPr lang="en-US" sz="2273">
                  <a:solidFill>
                    <a:srgbClr val="000000"/>
                  </a:solidFill>
                  <a:latin typeface="Core Bandi Face"/>
                  <a:ea typeface="Core Bandi Face"/>
                  <a:cs typeface="Core Bandi Face"/>
                  <a:sym typeface="Core Bandi Face"/>
                </a:rPr>
                <a:t> Es importante prepararse de manera correcta para una entrevista laboral, por lo que conocer la empresa nunca está de más, acá podemos hablar de las visiones y los valores de la empresa o incluso algún nuevo proyecto que se ha mencionado de la empresa en redes sociales para llamar la atención del reclutador.</a:t>
              </a:r>
            </a:p>
            <a:p>
              <a:pPr algn="just">
                <a:lnSpc>
                  <a:spcPts val="2501"/>
                </a:lnSpc>
                <a:spcBef>
                  <a:spcPct val="0"/>
                </a:spcBef>
              </a:pPr>
            </a:p>
          </p:txBody>
        </p:sp>
        <p:grpSp>
          <p:nvGrpSpPr>
            <p:cNvPr name="Group 28" id="28"/>
            <p:cNvGrpSpPr/>
            <p:nvPr/>
          </p:nvGrpSpPr>
          <p:grpSpPr>
            <a:xfrm rot="0">
              <a:off x="1309266" y="0"/>
              <a:ext cx="5378025" cy="1317204"/>
              <a:chOff x="0" y="0"/>
              <a:chExt cx="1062326" cy="26018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062326" cy="260188"/>
              </a:xfrm>
              <a:custGeom>
                <a:avLst/>
                <a:gdLst/>
                <a:ahLst/>
                <a:cxnLst/>
                <a:rect r="r" b="b" t="t" l="l"/>
                <a:pathLst>
                  <a:path h="260188" w="1062326">
                    <a:moveTo>
                      <a:pt x="97889" y="0"/>
                    </a:moveTo>
                    <a:lnTo>
                      <a:pt x="964437" y="0"/>
                    </a:lnTo>
                    <a:cubicBezTo>
                      <a:pt x="1018499" y="0"/>
                      <a:pt x="1062326" y="43826"/>
                      <a:pt x="1062326" y="97889"/>
                    </a:cubicBezTo>
                    <a:lnTo>
                      <a:pt x="1062326" y="162299"/>
                    </a:lnTo>
                    <a:cubicBezTo>
                      <a:pt x="1062326" y="216362"/>
                      <a:pt x="1018499" y="260188"/>
                      <a:pt x="964437" y="260188"/>
                    </a:cubicBezTo>
                    <a:lnTo>
                      <a:pt x="97889" y="260188"/>
                    </a:lnTo>
                    <a:cubicBezTo>
                      <a:pt x="43826" y="260188"/>
                      <a:pt x="0" y="216362"/>
                      <a:pt x="0" y="162299"/>
                    </a:cubicBezTo>
                    <a:lnTo>
                      <a:pt x="0" y="97889"/>
                    </a:lnTo>
                    <a:cubicBezTo>
                      <a:pt x="0" y="43826"/>
                      <a:pt x="43826" y="0"/>
                      <a:pt x="978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19050"/>
                <a:ext cx="1062326" cy="2411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2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1621684" y="225110"/>
              <a:ext cx="4753190" cy="857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1"/>
                </a:lnSpc>
                <a:spcBef>
                  <a:spcPct val="0"/>
                </a:spcBef>
              </a:pPr>
              <a:r>
                <a:rPr lang="en-US" sz="2273">
                  <a:solidFill>
                    <a:srgbClr val="000000"/>
                  </a:solidFill>
                  <a:latin typeface="Fredoka"/>
                  <a:ea typeface="Fredoka"/>
                  <a:cs typeface="Fredoka"/>
                  <a:sym typeface="Fredoka"/>
                </a:rPr>
                <a:t>¿Por qué quieres trabajar con nosotros?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232828" y="2338361"/>
            <a:ext cx="6033661" cy="3668887"/>
            <a:chOff x="0" y="0"/>
            <a:chExt cx="8044881" cy="4891849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777049"/>
              <a:ext cx="8044881" cy="4114800"/>
              <a:chOff x="0" y="0"/>
              <a:chExt cx="1589112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58911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589112">
                    <a:moveTo>
                      <a:pt x="65439" y="0"/>
                    </a:moveTo>
                    <a:lnTo>
                      <a:pt x="1523673" y="0"/>
                    </a:lnTo>
                    <a:cubicBezTo>
                      <a:pt x="1541029" y="0"/>
                      <a:pt x="1557673" y="6894"/>
                      <a:pt x="1569946" y="19167"/>
                    </a:cubicBezTo>
                    <a:cubicBezTo>
                      <a:pt x="1582218" y="31439"/>
                      <a:pt x="1589112" y="48084"/>
                      <a:pt x="1589112" y="65439"/>
                    </a:cubicBezTo>
                    <a:lnTo>
                      <a:pt x="1589112" y="747361"/>
                    </a:lnTo>
                    <a:cubicBezTo>
                      <a:pt x="1589112" y="783502"/>
                      <a:pt x="1559814" y="812800"/>
                      <a:pt x="1523673" y="812800"/>
                    </a:cubicBezTo>
                    <a:lnTo>
                      <a:pt x="65439" y="812800"/>
                    </a:lnTo>
                    <a:cubicBezTo>
                      <a:pt x="29298" y="812800"/>
                      <a:pt x="0" y="783502"/>
                      <a:pt x="0" y="747361"/>
                    </a:cubicBezTo>
                    <a:lnTo>
                      <a:pt x="0" y="65439"/>
                    </a:lnTo>
                    <a:cubicBezTo>
                      <a:pt x="0" y="29298"/>
                      <a:pt x="29298" y="0"/>
                      <a:pt x="654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19050"/>
                <a:ext cx="1589112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2"/>
                  </a:lnSpc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242432" y="1486005"/>
              <a:ext cx="7705822" cy="3166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391"/>
                </a:lnSpc>
                <a:spcBef>
                  <a:spcPct val="0"/>
                </a:spcBef>
              </a:pPr>
              <a:r>
                <a:rPr lang="en-US" sz="2173">
                  <a:solidFill>
                    <a:srgbClr val="000000"/>
                  </a:solidFill>
                  <a:latin typeface="Core Bandi Face"/>
                  <a:ea typeface="Core Bandi Face"/>
                  <a:cs typeface="Core Bandi Face"/>
                  <a:sym typeface="Core Bandi Face"/>
                </a:rPr>
                <a:t>Para las fortalezas es importante ser relevante y elegir las que se alineen con los requisitos del puesto, ser especifico y ser honesto sin exagerar, para las debilidades es importante ser honesto pero estratégico, mencionar debilidades que no sean críticas para el puesto, mostrar auto-conocimiento y madurez y hablar sobre las medidas tomadas para mejorar.</a:t>
              </a:r>
            </a:p>
          </p:txBody>
        </p:sp>
        <p:grpSp>
          <p:nvGrpSpPr>
            <p:cNvPr name="Group 37" id="37"/>
            <p:cNvGrpSpPr/>
            <p:nvPr/>
          </p:nvGrpSpPr>
          <p:grpSpPr>
            <a:xfrm rot="0">
              <a:off x="1309266" y="0"/>
              <a:ext cx="5378025" cy="1317204"/>
              <a:chOff x="0" y="0"/>
              <a:chExt cx="1062326" cy="260188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062326" cy="260188"/>
              </a:xfrm>
              <a:custGeom>
                <a:avLst/>
                <a:gdLst/>
                <a:ahLst/>
                <a:cxnLst/>
                <a:rect r="r" b="b" t="t" l="l"/>
                <a:pathLst>
                  <a:path h="260188" w="1062326">
                    <a:moveTo>
                      <a:pt x="97889" y="0"/>
                    </a:moveTo>
                    <a:lnTo>
                      <a:pt x="964437" y="0"/>
                    </a:lnTo>
                    <a:cubicBezTo>
                      <a:pt x="1018499" y="0"/>
                      <a:pt x="1062326" y="43826"/>
                      <a:pt x="1062326" y="97889"/>
                    </a:cubicBezTo>
                    <a:lnTo>
                      <a:pt x="1062326" y="162299"/>
                    </a:lnTo>
                    <a:cubicBezTo>
                      <a:pt x="1062326" y="216362"/>
                      <a:pt x="1018499" y="260188"/>
                      <a:pt x="964437" y="260188"/>
                    </a:cubicBezTo>
                    <a:lnTo>
                      <a:pt x="97889" y="260188"/>
                    </a:lnTo>
                    <a:cubicBezTo>
                      <a:pt x="43826" y="260188"/>
                      <a:pt x="0" y="216362"/>
                      <a:pt x="0" y="162299"/>
                    </a:cubicBezTo>
                    <a:lnTo>
                      <a:pt x="0" y="97889"/>
                    </a:lnTo>
                    <a:cubicBezTo>
                      <a:pt x="0" y="43826"/>
                      <a:pt x="43826" y="0"/>
                      <a:pt x="978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19050"/>
                <a:ext cx="1062326" cy="2411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2"/>
                  </a:lnSpc>
                </a:pP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1621684" y="225110"/>
              <a:ext cx="4753190" cy="1276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1"/>
                </a:lnSpc>
              </a:pPr>
              <a:r>
                <a:rPr lang="en-US" sz="2273">
                  <a:solidFill>
                    <a:srgbClr val="000000"/>
                  </a:solidFill>
                  <a:latin typeface="Fredoka"/>
                  <a:ea typeface="Fredoka"/>
                  <a:cs typeface="Fredoka"/>
                  <a:sym typeface="Fredoka"/>
                </a:rPr>
                <a:t>¿Cuáles son tus puntos fuertes y debilidades?</a:t>
              </a:r>
            </a:p>
            <a:p>
              <a:pPr algn="ctr">
                <a:lnSpc>
                  <a:spcPts val="250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3215355" y="6230204"/>
            <a:ext cx="6033661" cy="3668887"/>
            <a:chOff x="0" y="0"/>
            <a:chExt cx="8044881" cy="4891849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777049"/>
              <a:ext cx="8044881" cy="4114800"/>
              <a:chOff x="0" y="0"/>
              <a:chExt cx="1589112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58911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589112">
                    <a:moveTo>
                      <a:pt x="65439" y="0"/>
                    </a:moveTo>
                    <a:lnTo>
                      <a:pt x="1523673" y="0"/>
                    </a:lnTo>
                    <a:cubicBezTo>
                      <a:pt x="1541029" y="0"/>
                      <a:pt x="1557673" y="6894"/>
                      <a:pt x="1569946" y="19167"/>
                    </a:cubicBezTo>
                    <a:cubicBezTo>
                      <a:pt x="1582218" y="31439"/>
                      <a:pt x="1589112" y="48084"/>
                      <a:pt x="1589112" y="65439"/>
                    </a:cubicBezTo>
                    <a:lnTo>
                      <a:pt x="1589112" y="747361"/>
                    </a:lnTo>
                    <a:cubicBezTo>
                      <a:pt x="1589112" y="783502"/>
                      <a:pt x="1559814" y="812800"/>
                      <a:pt x="1523673" y="812800"/>
                    </a:cubicBezTo>
                    <a:lnTo>
                      <a:pt x="65439" y="812800"/>
                    </a:lnTo>
                    <a:cubicBezTo>
                      <a:pt x="29298" y="812800"/>
                      <a:pt x="0" y="783502"/>
                      <a:pt x="0" y="747361"/>
                    </a:cubicBezTo>
                    <a:lnTo>
                      <a:pt x="0" y="65439"/>
                    </a:lnTo>
                    <a:cubicBezTo>
                      <a:pt x="0" y="29298"/>
                      <a:pt x="29298" y="0"/>
                      <a:pt x="654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19050"/>
                <a:ext cx="1589112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2"/>
                  </a:lnSpc>
                </a:pPr>
              </a:p>
            </p:txBody>
          </p:sp>
        </p:grpSp>
        <p:sp>
          <p:nvSpPr>
            <p:cNvPr name="TextBox 45" id="45"/>
            <p:cNvSpPr txBox="true"/>
            <p:nvPr/>
          </p:nvSpPr>
          <p:spPr>
            <a:xfrm rot="0">
              <a:off x="242432" y="1476480"/>
              <a:ext cx="7705822" cy="3324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01"/>
                </a:lnSpc>
              </a:pPr>
              <a:r>
                <a:rPr lang="en-US" sz="2273">
                  <a:solidFill>
                    <a:srgbClr val="000000"/>
                  </a:solidFill>
                  <a:latin typeface="Core Bandi Face"/>
                  <a:ea typeface="Core Bandi Face"/>
                  <a:cs typeface="Core Bandi Face"/>
                  <a:sym typeface="Core Bandi Face"/>
                </a:rPr>
                <a:t>Pensar de forma realista sobre dónde el trabajo nos puede llevar y como se vincula con nuestros planes de carrera para demostrar nuestra ambición o determinación en el trabajo pero con el objetivo de llegar a dónde deseamos llegar, esto de una forma que no parezca impaciente.</a:t>
              </a:r>
            </a:p>
            <a:p>
              <a:pPr algn="just">
                <a:lnSpc>
                  <a:spcPts val="2501"/>
                </a:lnSpc>
                <a:spcBef>
                  <a:spcPct val="0"/>
                </a:spcBef>
              </a:pPr>
            </a:p>
          </p:txBody>
        </p:sp>
        <p:grpSp>
          <p:nvGrpSpPr>
            <p:cNvPr name="Group 46" id="46"/>
            <p:cNvGrpSpPr/>
            <p:nvPr/>
          </p:nvGrpSpPr>
          <p:grpSpPr>
            <a:xfrm rot="0">
              <a:off x="1309266" y="0"/>
              <a:ext cx="5378025" cy="1317204"/>
              <a:chOff x="0" y="0"/>
              <a:chExt cx="1062326" cy="260188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062326" cy="260188"/>
              </a:xfrm>
              <a:custGeom>
                <a:avLst/>
                <a:gdLst/>
                <a:ahLst/>
                <a:cxnLst/>
                <a:rect r="r" b="b" t="t" l="l"/>
                <a:pathLst>
                  <a:path h="260188" w="1062326">
                    <a:moveTo>
                      <a:pt x="97889" y="0"/>
                    </a:moveTo>
                    <a:lnTo>
                      <a:pt x="964437" y="0"/>
                    </a:lnTo>
                    <a:cubicBezTo>
                      <a:pt x="1018499" y="0"/>
                      <a:pt x="1062326" y="43826"/>
                      <a:pt x="1062326" y="97889"/>
                    </a:cubicBezTo>
                    <a:lnTo>
                      <a:pt x="1062326" y="162299"/>
                    </a:lnTo>
                    <a:cubicBezTo>
                      <a:pt x="1062326" y="216362"/>
                      <a:pt x="1018499" y="260188"/>
                      <a:pt x="964437" y="260188"/>
                    </a:cubicBezTo>
                    <a:lnTo>
                      <a:pt x="97889" y="260188"/>
                    </a:lnTo>
                    <a:cubicBezTo>
                      <a:pt x="43826" y="260188"/>
                      <a:pt x="0" y="216362"/>
                      <a:pt x="0" y="162299"/>
                    </a:cubicBezTo>
                    <a:lnTo>
                      <a:pt x="0" y="97889"/>
                    </a:lnTo>
                    <a:cubicBezTo>
                      <a:pt x="0" y="43826"/>
                      <a:pt x="43826" y="0"/>
                      <a:pt x="978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19050"/>
                <a:ext cx="1062326" cy="2411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2"/>
                  </a:lnSpc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1621684" y="225110"/>
              <a:ext cx="4753190" cy="857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1"/>
                </a:lnSpc>
                <a:spcBef>
                  <a:spcPct val="0"/>
                </a:spcBef>
              </a:pPr>
              <a:r>
                <a:rPr lang="en-US" sz="2273">
                  <a:solidFill>
                    <a:srgbClr val="000000"/>
                  </a:solidFill>
                  <a:latin typeface="Fredoka"/>
                  <a:ea typeface="Fredoka"/>
                  <a:cs typeface="Fredoka"/>
                  <a:sym typeface="Fredoka"/>
                </a:rPr>
                <a:t>¿Dónde te ves dentro de cinco años?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9455285" y="6812991"/>
            <a:ext cx="6033661" cy="3086100"/>
            <a:chOff x="0" y="0"/>
            <a:chExt cx="1589112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589112" cy="812800"/>
            </a:xfrm>
            <a:custGeom>
              <a:avLst/>
              <a:gdLst/>
              <a:ahLst/>
              <a:cxnLst/>
              <a:rect r="r" b="b" t="t" l="l"/>
              <a:pathLst>
                <a:path h="812800" w="1589112">
                  <a:moveTo>
                    <a:pt x="65439" y="0"/>
                  </a:moveTo>
                  <a:lnTo>
                    <a:pt x="1523673" y="0"/>
                  </a:lnTo>
                  <a:cubicBezTo>
                    <a:pt x="1541029" y="0"/>
                    <a:pt x="1557673" y="6894"/>
                    <a:pt x="1569946" y="19167"/>
                  </a:cubicBezTo>
                  <a:cubicBezTo>
                    <a:pt x="1582218" y="31439"/>
                    <a:pt x="1589112" y="48084"/>
                    <a:pt x="1589112" y="65439"/>
                  </a:cubicBezTo>
                  <a:lnTo>
                    <a:pt x="1589112" y="747361"/>
                  </a:lnTo>
                  <a:cubicBezTo>
                    <a:pt x="1589112" y="783502"/>
                    <a:pt x="1559814" y="812800"/>
                    <a:pt x="1523673" y="812800"/>
                  </a:cubicBezTo>
                  <a:lnTo>
                    <a:pt x="65439" y="812800"/>
                  </a:lnTo>
                  <a:cubicBezTo>
                    <a:pt x="29298" y="812800"/>
                    <a:pt x="0" y="783502"/>
                    <a:pt x="0" y="747361"/>
                  </a:cubicBezTo>
                  <a:lnTo>
                    <a:pt x="0" y="65439"/>
                  </a:lnTo>
                  <a:cubicBezTo>
                    <a:pt x="0" y="29298"/>
                    <a:pt x="29298" y="0"/>
                    <a:pt x="6543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19050"/>
              <a:ext cx="1589112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2"/>
                </a:lnSpc>
              </a:pP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9637109" y="7339946"/>
            <a:ext cx="5779367" cy="2182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01"/>
              </a:lnSpc>
              <a:spcBef>
                <a:spcPct val="0"/>
              </a:spcBef>
            </a:pPr>
            <a:r>
              <a:rPr lang="en-US" sz="2273">
                <a:solidFill>
                  <a:srgbClr val="000000"/>
                </a:solidFill>
                <a:latin typeface="Core Bandi Face"/>
                <a:ea typeface="Core Bandi Face"/>
                <a:cs typeface="Core Bandi Face"/>
                <a:sym typeface="Core Bandi Face"/>
              </a:rPr>
              <a:t>Esta oportunidad nos permite demostrar la otra parte de nuestra personalidad y poder encontrar algo en común con el entrevistador o que sea emotivo de curiosidad, nos permite transmitir algo diferente e inesperado, pero que sea verdadero y no parezca que estamos exagerando.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10437234" y="6230204"/>
            <a:ext cx="4033518" cy="987903"/>
            <a:chOff x="0" y="0"/>
            <a:chExt cx="1062326" cy="260188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062326" cy="260188"/>
            </a:xfrm>
            <a:custGeom>
              <a:avLst/>
              <a:gdLst/>
              <a:ahLst/>
              <a:cxnLst/>
              <a:rect r="r" b="b" t="t" l="l"/>
              <a:pathLst>
                <a:path h="260188" w="1062326">
                  <a:moveTo>
                    <a:pt x="97889" y="0"/>
                  </a:moveTo>
                  <a:lnTo>
                    <a:pt x="964437" y="0"/>
                  </a:lnTo>
                  <a:cubicBezTo>
                    <a:pt x="1018499" y="0"/>
                    <a:pt x="1062326" y="43826"/>
                    <a:pt x="1062326" y="97889"/>
                  </a:cubicBezTo>
                  <a:lnTo>
                    <a:pt x="1062326" y="162299"/>
                  </a:lnTo>
                  <a:cubicBezTo>
                    <a:pt x="1062326" y="216362"/>
                    <a:pt x="1018499" y="260188"/>
                    <a:pt x="964437" y="260188"/>
                  </a:cubicBezTo>
                  <a:lnTo>
                    <a:pt x="97889" y="260188"/>
                  </a:lnTo>
                  <a:cubicBezTo>
                    <a:pt x="43826" y="260188"/>
                    <a:pt x="0" y="216362"/>
                    <a:pt x="0" y="162299"/>
                  </a:cubicBezTo>
                  <a:lnTo>
                    <a:pt x="0" y="97889"/>
                  </a:lnTo>
                  <a:cubicBezTo>
                    <a:pt x="0" y="43826"/>
                    <a:pt x="43826" y="0"/>
                    <a:pt x="9788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19050"/>
              <a:ext cx="1062326" cy="241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2"/>
                </a:lnSpc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10887934" y="6296815"/>
            <a:ext cx="3277716" cy="1051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1"/>
              </a:lnSpc>
            </a:pPr>
            <a:r>
              <a:rPr lang="en-US" sz="1892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Cuéntanos acerca de tus hobbies e intereses personales</a:t>
            </a:r>
          </a:p>
          <a:p>
            <a:pPr algn="ctr">
              <a:lnSpc>
                <a:spcPts val="2081"/>
              </a:lnSpc>
              <a:spcBef>
                <a:spcPct val="0"/>
              </a:spcBef>
            </a:pPr>
          </a:p>
        </p:txBody>
      </p:sp>
      <p:sp>
        <p:nvSpPr>
          <p:cNvPr name="TextBox 58" id="58"/>
          <p:cNvSpPr txBox="true"/>
          <p:nvPr/>
        </p:nvSpPr>
        <p:spPr>
          <a:xfrm rot="0">
            <a:off x="578547" y="194663"/>
            <a:ext cx="17340939" cy="668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4200" spc="-21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¿Cuáles son las 5 preguntas más frecuentes en una entrevista?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59805" y="-1238388"/>
            <a:ext cx="7136468" cy="6868310"/>
          </a:xfrm>
          <a:custGeom>
            <a:avLst/>
            <a:gdLst/>
            <a:ahLst/>
            <a:cxnLst/>
            <a:rect r="r" b="b" t="t" l="l"/>
            <a:pathLst>
              <a:path h="6868310" w="7136468">
                <a:moveTo>
                  <a:pt x="0" y="0"/>
                </a:moveTo>
                <a:lnTo>
                  <a:pt x="7136468" y="0"/>
                </a:lnTo>
                <a:lnTo>
                  <a:pt x="7136468" y="6868310"/>
                </a:lnTo>
                <a:lnTo>
                  <a:pt x="0" y="68683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629645" y="1628645"/>
            <a:ext cx="8658355" cy="8658355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3175000"/>
                  </a:moveTo>
                  <a:cubicBezTo>
                    <a:pt x="0" y="4928870"/>
                    <a:pt x="1421130" y="6350000"/>
                    <a:pt x="3175000" y="6350000"/>
                  </a:cubicBezTo>
                  <a:lnTo>
                    <a:pt x="6350000" y="6350000"/>
                  </a:lnTo>
                  <a:lnTo>
                    <a:pt x="6350000" y="3175000"/>
                  </a:lnTo>
                  <a:cubicBezTo>
                    <a:pt x="6350000" y="1421130"/>
                    <a:pt x="4928870" y="0"/>
                    <a:pt x="3175000" y="0"/>
                  </a:cubicBezTo>
                  <a:cubicBezTo>
                    <a:pt x="1421130" y="0"/>
                    <a:pt x="0" y="1421130"/>
                    <a:pt x="0" y="3175000"/>
                  </a:cubicBezTo>
                  <a:close/>
                </a:path>
              </a:pathLst>
            </a:custGeom>
            <a:solidFill>
              <a:srgbClr val="F9F4F2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91160" y="364490"/>
              <a:ext cx="5619750" cy="5621020"/>
            </a:xfrm>
            <a:custGeom>
              <a:avLst/>
              <a:gdLst/>
              <a:ahLst/>
              <a:cxnLst/>
              <a:rect r="r" b="b" t="t" l="l"/>
              <a:pathLst>
                <a:path h="5621020" w="5619750">
                  <a:moveTo>
                    <a:pt x="2810510" y="0"/>
                  </a:moveTo>
                  <a:cubicBezTo>
                    <a:pt x="4362450" y="0"/>
                    <a:pt x="5619750" y="1258570"/>
                    <a:pt x="5619750" y="2810510"/>
                  </a:cubicBezTo>
                  <a:cubicBezTo>
                    <a:pt x="5619750" y="4362450"/>
                    <a:pt x="4361180" y="5621020"/>
                    <a:pt x="2810510" y="5621020"/>
                  </a:cubicBezTo>
                  <a:cubicBezTo>
                    <a:pt x="1258570" y="5621020"/>
                    <a:pt x="0" y="4362450"/>
                    <a:pt x="0" y="2810510"/>
                  </a:cubicBezTo>
                  <a:cubicBezTo>
                    <a:pt x="1270" y="1258570"/>
                    <a:pt x="1258570" y="0"/>
                    <a:pt x="2810510" y="0"/>
                  </a:cubicBezTo>
                  <a:close/>
                </a:path>
              </a:pathLst>
            </a:custGeom>
            <a:blipFill>
              <a:blip r:embed="rId4"/>
              <a:stretch>
                <a:fillRect l="-24674" t="0" r="-53539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79044" y="1076931"/>
            <a:ext cx="17783986" cy="176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600" spc="-28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Preguntas que</a:t>
            </a:r>
            <a:r>
              <a:rPr lang="en-US" sz="5600" spc="-280" u="sng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no</a:t>
            </a:r>
            <a:r>
              <a:rPr lang="en-US" sz="5600" spc="-28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deben realizar los reclutadores</a:t>
            </a:r>
          </a:p>
          <a:p>
            <a:pPr algn="l">
              <a:lnSpc>
                <a:spcPts val="70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85645" y="3559698"/>
            <a:ext cx="8885393" cy="449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5120"/>
              </a:lnSpc>
              <a:buAutoNum type="arabicPeriod" startAt="1"/>
            </a:pPr>
            <a:r>
              <a:rPr lang="en-US" sz="3200" spc="160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Con carácter religioso </a:t>
            </a:r>
          </a:p>
          <a:p>
            <a:pPr algn="just" marL="690881" indent="-345440" lvl="1">
              <a:lnSpc>
                <a:spcPts val="5120"/>
              </a:lnSpc>
              <a:buAutoNum type="arabicPeriod" startAt="1"/>
            </a:pPr>
            <a:r>
              <a:rPr lang="en-US" sz="3200" spc="160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 Preferencia</a:t>
            </a:r>
          </a:p>
          <a:p>
            <a:pPr algn="just" marL="690881" indent="-345440" lvl="1">
              <a:lnSpc>
                <a:spcPts val="5120"/>
              </a:lnSpc>
              <a:buAutoNum type="arabicPeriod" startAt="1"/>
            </a:pPr>
            <a:r>
              <a:rPr lang="en-US" sz="3200" spc="160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Salud (embarazo)</a:t>
            </a:r>
          </a:p>
          <a:p>
            <a:pPr algn="just" marL="690881" indent="-345440" lvl="1">
              <a:lnSpc>
                <a:spcPts val="5120"/>
              </a:lnSpc>
              <a:buAutoNum type="arabicPeriod" startAt="1"/>
            </a:pPr>
            <a:r>
              <a:rPr lang="en-US" sz="3200" spc="160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Rehabilitación </a:t>
            </a:r>
          </a:p>
          <a:p>
            <a:pPr algn="just" marL="690881" indent="-345440" lvl="1">
              <a:lnSpc>
                <a:spcPts val="5120"/>
              </a:lnSpc>
              <a:buAutoNum type="arabicPeriod" startAt="1"/>
            </a:pPr>
            <a:r>
              <a:rPr lang="en-US" sz="3200" spc="160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Consumo de sustancias </a:t>
            </a:r>
          </a:p>
          <a:p>
            <a:pPr algn="just" marL="690881" indent="-345440" lvl="1">
              <a:lnSpc>
                <a:spcPts val="5120"/>
              </a:lnSpc>
              <a:buAutoNum type="arabicPeriod" startAt="1"/>
            </a:pPr>
            <a:r>
              <a:rPr lang="en-US" sz="3200" spc="160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Personas que dependen de usted</a:t>
            </a:r>
          </a:p>
          <a:p>
            <a:pPr algn="just" marL="690881" indent="-345440" lvl="1">
              <a:lnSpc>
                <a:spcPts val="5120"/>
              </a:lnSpc>
              <a:buAutoNum type="arabicPeriod" startAt="1"/>
            </a:pPr>
            <a:r>
              <a:rPr lang="en-US" sz="3200" spc="160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Lugar de residencia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C9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6862" y="243752"/>
            <a:ext cx="9018834" cy="9799496"/>
            <a:chOff x="0" y="0"/>
            <a:chExt cx="2375331" cy="25809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75331" cy="2580937"/>
            </a:xfrm>
            <a:custGeom>
              <a:avLst/>
              <a:gdLst/>
              <a:ahLst/>
              <a:cxnLst/>
              <a:rect r="r" b="b" t="t" l="l"/>
              <a:pathLst>
                <a:path h="2580937" w="2375331">
                  <a:moveTo>
                    <a:pt x="0" y="0"/>
                  </a:moveTo>
                  <a:lnTo>
                    <a:pt x="2375331" y="0"/>
                  </a:lnTo>
                  <a:lnTo>
                    <a:pt x="2375331" y="2580937"/>
                  </a:lnTo>
                  <a:lnTo>
                    <a:pt x="0" y="2580937"/>
                  </a:lnTo>
                  <a:close/>
                </a:path>
              </a:pathLst>
            </a:custGeom>
            <a:solidFill>
              <a:srgbClr val="F9F4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75331" cy="2619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521461" y="863836"/>
            <a:ext cx="8491978" cy="4644244"/>
            <a:chOff x="0" y="0"/>
            <a:chExt cx="6350025" cy="34728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26" cy="3472815"/>
            </a:xfrm>
            <a:custGeom>
              <a:avLst/>
              <a:gdLst/>
              <a:ahLst/>
              <a:cxnLst/>
              <a:rect r="r" b="b" t="t" l="l"/>
              <a:pathLst>
                <a:path h="3472815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3472815"/>
                  </a:lnTo>
                  <a:lnTo>
                    <a:pt x="0" y="3472815"/>
                  </a:lnTo>
                  <a:close/>
                </a:path>
              </a:pathLst>
            </a:custGeom>
            <a:blipFill>
              <a:blip r:embed="rId2"/>
              <a:stretch>
                <a:fillRect l="0" t="-14431" r="-5778" b="-1443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468703" y="5027067"/>
            <a:ext cx="4282832" cy="2447333"/>
          </a:xfrm>
          <a:custGeom>
            <a:avLst/>
            <a:gdLst/>
            <a:ahLst/>
            <a:cxnLst/>
            <a:rect r="r" b="b" t="t" l="l"/>
            <a:pathLst>
              <a:path h="2447333" w="4282832">
                <a:moveTo>
                  <a:pt x="0" y="0"/>
                </a:moveTo>
                <a:lnTo>
                  <a:pt x="4282833" y="0"/>
                </a:lnTo>
                <a:lnTo>
                  <a:pt x="4282833" y="2447333"/>
                </a:lnTo>
                <a:lnTo>
                  <a:pt x="0" y="2447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2641" y="7759033"/>
            <a:ext cx="8497183" cy="1761611"/>
          </a:xfrm>
          <a:custGeom>
            <a:avLst/>
            <a:gdLst/>
            <a:ahLst/>
            <a:cxnLst/>
            <a:rect r="r" b="b" t="t" l="l"/>
            <a:pathLst>
              <a:path h="1761611" w="8497183">
                <a:moveTo>
                  <a:pt x="0" y="0"/>
                </a:moveTo>
                <a:lnTo>
                  <a:pt x="8497182" y="0"/>
                </a:lnTo>
                <a:lnTo>
                  <a:pt x="8497182" y="1761611"/>
                </a:lnTo>
                <a:lnTo>
                  <a:pt x="0" y="1761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59610" y="9000681"/>
            <a:ext cx="1281746" cy="1244199"/>
          </a:xfrm>
          <a:custGeom>
            <a:avLst/>
            <a:gdLst/>
            <a:ahLst/>
            <a:cxnLst/>
            <a:rect r="r" b="b" t="t" l="l"/>
            <a:pathLst>
              <a:path h="1244199" w="1281746">
                <a:moveTo>
                  <a:pt x="0" y="0"/>
                </a:moveTo>
                <a:lnTo>
                  <a:pt x="1281747" y="0"/>
                </a:lnTo>
                <a:lnTo>
                  <a:pt x="1281747" y="1244200"/>
                </a:lnTo>
                <a:lnTo>
                  <a:pt x="0" y="1244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350" r="0" b="-261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56746" y="8958562"/>
            <a:ext cx="2073292" cy="1286319"/>
          </a:xfrm>
          <a:custGeom>
            <a:avLst/>
            <a:gdLst/>
            <a:ahLst/>
            <a:cxnLst/>
            <a:rect r="r" b="b" t="t" l="l"/>
            <a:pathLst>
              <a:path h="1286319" w="2073292">
                <a:moveTo>
                  <a:pt x="0" y="0"/>
                </a:moveTo>
                <a:lnTo>
                  <a:pt x="2073292" y="0"/>
                </a:lnTo>
                <a:lnTo>
                  <a:pt x="2073292" y="1286319"/>
                </a:lnTo>
                <a:lnTo>
                  <a:pt x="0" y="128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993" r="0" b="-199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70454" y="8899500"/>
            <a:ext cx="2167558" cy="1345381"/>
          </a:xfrm>
          <a:custGeom>
            <a:avLst/>
            <a:gdLst/>
            <a:ahLst/>
            <a:cxnLst/>
            <a:rect r="r" b="b" t="t" l="l"/>
            <a:pathLst>
              <a:path h="1345381" w="2167558">
                <a:moveTo>
                  <a:pt x="0" y="0"/>
                </a:moveTo>
                <a:lnTo>
                  <a:pt x="2167558" y="0"/>
                </a:lnTo>
                <a:lnTo>
                  <a:pt x="2167558" y="1345381"/>
                </a:lnTo>
                <a:lnTo>
                  <a:pt x="0" y="1345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382218" y="6474921"/>
            <a:ext cx="1965642" cy="1998958"/>
          </a:xfrm>
          <a:custGeom>
            <a:avLst/>
            <a:gdLst/>
            <a:ahLst/>
            <a:cxnLst/>
            <a:rect r="r" b="b" t="t" l="l"/>
            <a:pathLst>
              <a:path h="1998958" w="1965642">
                <a:moveTo>
                  <a:pt x="0" y="0"/>
                </a:moveTo>
                <a:lnTo>
                  <a:pt x="1965642" y="0"/>
                </a:lnTo>
                <a:lnTo>
                  <a:pt x="1965642" y="1998958"/>
                </a:lnTo>
                <a:lnTo>
                  <a:pt x="0" y="1998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66008" y="230121"/>
            <a:ext cx="8550448" cy="269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79"/>
              </a:lnSpc>
            </a:pPr>
            <a:r>
              <a:rPr lang="en-US" sz="5743" spc="-28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Plataformas utilizan los reclutadores para seleccionar al personal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514447"/>
            <a:ext cx="7474687" cy="1256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200" spc="-160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Plataformas utilizan los reclutadores para seleccionar al personal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4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32724">
            <a:off x="15295597" y="-3090697"/>
            <a:ext cx="8613268" cy="9699830"/>
          </a:xfrm>
          <a:custGeom>
            <a:avLst/>
            <a:gdLst/>
            <a:ahLst/>
            <a:cxnLst/>
            <a:rect r="r" b="b" t="t" l="l"/>
            <a:pathLst>
              <a:path h="9699830" w="8613268">
                <a:moveTo>
                  <a:pt x="0" y="0"/>
                </a:moveTo>
                <a:lnTo>
                  <a:pt x="8613268" y="0"/>
                </a:lnTo>
                <a:lnTo>
                  <a:pt x="8613268" y="9699830"/>
                </a:lnTo>
                <a:lnTo>
                  <a:pt x="0" y="96998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383" y="3025373"/>
            <a:ext cx="12865927" cy="1472281"/>
            <a:chOff x="0" y="0"/>
            <a:chExt cx="3388557" cy="3877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88557" cy="387761"/>
            </a:xfrm>
            <a:custGeom>
              <a:avLst/>
              <a:gdLst/>
              <a:ahLst/>
              <a:cxnLst/>
              <a:rect r="r" b="b" t="t" l="l"/>
              <a:pathLst>
                <a:path h="387761" w="3388557">
                  <a:moveTo>
                    <a:pt x="30689" y="0"/>
                  </a:moveTo>
                  <a:lnTo>
                    <a:pt x="3357868" y="0"/>
                  </a:lnTo>
                  <a:cubicBezTo>
                    <a:pt x="3374817" y="0"/>
                    <a:pt x="3388557" y="13740"/>
                    <a:pt x="3388557" y="30689"/>
                  </a:cubicBezTo>
                  <a:lnTo>
                    <a:pt x="3388557" y="357073"/>
                  </a:lnTo>
                  <a:cubicBezTo>
                    <a:pt x="3388557" y="374022"/>
                    <a:pt x="3374817" y="387761"/>
                    <a:pt x="3357868" y="387761"/>
                  </a:cubicBezTo>
                  <a:lnTo>
                    <a:pt x="30689" y="387761"/>
                  </a:lnTo>
                  <a:cubicBezTo>
                    <a:pt x="13740" y="387761"/>
                    <a:pt x="0" y="374022"/>
                    <a:pt x="0" y="357073"/>
                  </a:cubicBezTo>
                  <a:lnTo>
                    <a:pt x="0" y="30689"/>
                  </a:lnTo>
                  <a:cubicBezTo>
                    <a:pt x="0" y="13740"/>
                    <a:pt x="13740" y="0"/>
                    <a:pt x="306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388557" cy="435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647694" indent="-323847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Sanchez"/>
                  <a:ea typeface="Sanchez"/>
                  <a:cs typeface="Sanchez"/>
                  <a:sym typeface="Sanchez"/>
                </a:rPr>
                <a:t>Una serie de preguntas de carácter profesional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15221" y="3957855"/>
            <a:ext cx="12865927" cy="1472281"/>
            <a:chOff x="0" y="0"/>
            <a:chExt cx="3388557" cy="3877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88557" cy="387761"/>
            </a:xfrm>
            <a:custGeom>
              <a:avLst/>
              <a:gdLst/>
              <a:ahLst/>
              <a:cxnLst/>
              <a:rect r="r" b="b" t="t" l="l"/>
              <a:pathLst>
                <a:path h="387761" w="3388557">
                  <a:moveTo>
                    <a:pt x="30689" y="0"/>
                  </a:moveTo>
                  <a:lnTo>
                    <a:pt x="3357868" y="0"/>
                  </a:lnTo>
                  <a:cubicBezTo>
                    <a:pt x="3374817" y="0"/>
                    <a:pt x="3388557" y="13740"/>
                    <a:pt x="3388557" y="30689"/>
                  </a:cubicBezTo>
                  <a:lnTo>
                    <a:pt x="3388557" y="357073"/>
                  </a:lnTo>
                  <a:cubicBezTo>
                    <a:pt x="3388557" y="374022"/>
                    <a:pt x="3374817" y="387761"/>
                    <a:pt x="3357868" y="387761"/>
                  </a:cubicBezTo>
                  <a:lnTo>
                    <a:pt x="30689" y="387761"/>
                  </a:lnTo>
                  <a:cubicBezTo>
                    <a:pt x="13740" y="387761"/>
                    <a:pt x="0" y="374022"/>
                    <a:pt x="0" y="357073"/>
                  </a:cubicBezTo>
                  <a:lnTo>
                    <a:pt x="0" y="30689"/>
                  </a:lnTo>
                  <a:cubicBezTo>
                    <a:pt x="0" y="13740"/>
                    <a:pt x="13740" y="0"/>
                    <a:pt x="306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388557" cy="435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647694" indent="-323847" lvl="1">
                <a:lnSpc>
                  <a:spcPts val="41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Sanchez"/>
                  <a:ea typeface="Sanchez"/>
                  <a:cs typeface="Sanchez"/>
                  <a:sym typeface="Sanchez"/>
                </a:rPr>
                <a:t>Un desafío técnico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422073" y="5143500"/>
            <a:ext cx="12865927" cy="1472281"/>
            <a:chOff x="0" y="0"/>
            <a:chExt cx="3388557" cy="38776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88557" cy="387761"/>
            </a:xfrm>
            <a:custGeom>
              <a:avLst/>
              <a:gdLst/>
              <a:ahLst/>
              <a:cxnLst/>
              <a:rect r="r" b="b" t="t" l="l"/>
              <a:pathLst>
                <a:path h="387761" w="3388557">
                  <a:moveTo>
                    <a:pt x="30689" y="0"/>
                  </a:moveTo>
                  <a:lnTo>
                    <a:pt x="3357868" y="0"/>
                  </a:lnTo>
                  <a:cubicBezTo>
                    <a:pt x="3374817" y="0"/>
                    <a:pt x="3388557" y="13740"/>
                    <a:pt x="3388557" y="30689"/>
                  </a:cubicBezTo>
                  <a:lnTo>
                    <a:pt x="3388557" y="357073"/>
                  </a:lnTo>
                  <a:cubicBezTo>
                    <a:pt x="3388557" y="374022"/>
                    <a:pt x="3374817" y="387761"/>
                    <a:pt x="3357868" y="387761"/>
                  </a:cubicBezTo>
                  <a:lnTo>
                    <a:pt x="30689" y="387761"/>
                  </a:lnTo>
                  <a:cubicBezTo>
                    <a:pt x="13740" y="387761"/>
                    <a:pt x="0" y="374022"/>
                    <a:pt x="0" y="357073"/>
                  </a:cubicBezTo>
                  <a:lnTo>
                    <a:pt x="0" y="30689"/>
                  </a:lnTo>
                  <a:cubicBezTo>
                    <a:pt x="0" y="13740"/>
                    <a:pt x="13740" y="0"/>
                    <a:pt x="306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3388557" cy="435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647694" indent="-323847" lvl="1">
                <a:lnSpc>
                  <a:spcPts val="41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Sanchez"/>
                  <a:ea typeface="Sanchez"/>
                  <a:cs typeface="Sanchez"/>
                  <a:sym typeface="Sanchez"/>
                </a:rPr>
                <a:t>Puede ser realizado por el encargado del área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96153" y="695224"/>
            <a:ext cx="13552701" cy="2587334"/>
          </a:xfrm>
          <a:custGeom>
            <a:avLst/>
            <a:gdLst/>
            <a:ahLst/>
            <a:cxnLst/>
            <a:rect r="r" b="b" t="t" l="l"/>
            <a:pathLst>
              <a:path h="2587334" w="13552701">
                <a:moveTo>
                  <a:pt x="0" y="0"/>
                </a:moveTo>
                <a:lnTo>
                  <a:pt x="13552700" y="0"/>
                </a:lnTo>
                <a:lnTo>
                  <a:pt x="13552700" y="2587334"/>
                </a:lnTo>
                <a:lnTo>
                  <a:pt x="0" y="2587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7891" y="1523502"/>
            <a:ext cx="10224547" cy="206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8"/>
              </a:lnSpc>
            </a:pPr>
            <a:r>
              <a:rPr lang="en-US" sz="5991" spc="-2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¿Qué es un examen técnico?</a:t>
            </a:r>
          </a:p>
          <a:p>
            <a:pPr algn="ctr">
              <a:lnSpc>
                <a:spcPts val="8988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4793537" y="3586673"/>
            <a:ext cx="7136468" cy="6868310"/>
          </a:xfrm>
          <a:custGeom>
            <a:avLst/>
            <a:gdLst/>
            <a:ahLst/>
            <a:cxnLst/>
            <a:rect r="r" b="b" t="t" l="l"/>
            <a:pathLst>
              <a:path h="6868310" w="7136468">
                <a:moveTo>
                  <a:pt x="0" y="0"/>
                </a:moveTo>
                <a:lnTo>
                  <a:pt x="7136468" y="0"/>
                </a:lnTo>
                <a:lnTo>
                  <a:pt x="7136468" y="6868310"/>
                </a:lnTo>
                <a:lnTo>
                  <a:pt x="0" y="68683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6942998" y="6284687"/>
            <a:ext cx="12865927" cy="1472281"/>
            <a:chOff x="0" y="0"/>
            <a:chExt cx="3388557" cy="38776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88557" cy="387761"/>
            </a:xfrm>
            <a:custGeom>
              <a:avLst/>
              <a:gdLst/>
              <a:ahLst/>
              <a:cxnLst/>
              <a:rect r="r" b="b" t="t" l="l"/>
              <a:pathLst>
                <a:path h="387761" w="3388557">
                  <a:moveTo>
                    <a:pt x="30689" y="0"/>
                  </a:moveTo>
                  <a:lnTo>
                    <a:pt x="3357868" y="0"/>
                  </a:lnTo>
                  <a:cubicBezTo>
                    <a:pt x="3374817" y="0"/>
                    <a:pt x="3388557" y="13740"/>
                    <a:pt x="3388557" y="30689"/>
                  </a:cubicBezTo>
                  <a:lnTo>
                    <a:pt x="3388557" y="357073"/>
                  </a:lnTo>
                  <a:cubicBezTo>
                    <a:pt x="3388557" y="374022"/>
                    <a:pt x="3374817" y="387761"/>
                    <a:pt x="3357868" y="387761"/>
                  </a:cubicBezTo>
                  <a:lnTo>
                    <a:pt x="30689" y="387761"/>
                  </a:lnTo>
                  <a:cubicBezTo>
                    <a:pt x="13740" y="387761"/>
                    <a:pt x="0" y="374022"/>
                    <a:pt x="0" y="357073"/>
                  </a:cubicBezTo>
                  <a:lnTo>
                    <a:pt x="0" y="30689"/>
                  </a:lnTo>
                  <a:cubicBezTo>
                    <a:pt x="0" y="13740"/>
                    <a:pt x="13740" y="0"/>
                    <a:pt x="306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3388557" cy="435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647694" indent="-323847" lvl="1">
                <a:lnSpc>
                  <a:spcPts val="41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Sanchez"/>
                  <a:ea typeface="Sanchez"/>
                  <a:cs typeface="Sanchez"/>
                  <a:sym typeface="Sanchez"/>
                </a:rPr>
                <a:t>En tiempo real para evaluar el conocimiento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65273" y="7473031"/>
            <a:ext cx="12865927" cy="1472281"/>
            <a:chOff x="0" y="0"/>
            <a:chExt cx="3388557" cy="38776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388557" cy="387761"/>
            </a:xfrm>
            <a:custGeom>
              <a:avLst/>
              <a:gdLst/>
              <a:ahLst/>
              <a:cxnLst/>
              <a:rect r="r" b="b" t="t" l="l"/>
              <a:pathLst>
                <a:path h="387761" w="3388557">
                  <a:moveTo>
                    <a:pt x="30689" y="0"/>
                  </a:moveTo>
                  <a:lnTo>
                    <a:pt x="3357868" y="0"/>
                  </a:lnTo>
                  <a:cubicBezTo>
                    <a:pt x="3374817" y="0"/>
                    <a:pt x="3388557" y="13740"/>
                    <a:pt x="3388557" y="30689"/>
                  </a:cubicBezTo>
                  <a:lnTo>
                    <a:pt x="3388557" y="357073"/>
                  </a:lnTo>
                  <a:cubicBezTo>
                    <a:pt x="3388557" y="374022"/>
                    <a:pt x="3374817" y="387761"/>
                    <a:pt x="3357868" y="387761"/>
                  </a:cubicBezTo>
                  <a:lnTo>
                    <a:pt x="30689" y="387761"/>
                  </a:lnTo>
                  <a:cubicBezTo>
                    <a:pt x="13740" y="387761"/>
                    <a:pt x="0" y="374022"/>
                    <a:pt x="0" y="357073"/>
                  </a:cubicBezTo>
                  <a:lnTo>
                    <a:pt x="0" y="30689"/>
                  </a:lnTo>
                  <a:cubicBezTo>
                    <a:pt x="0" y="13740"/>
                    <a:pt x="13740" y="0"/>
                    <a:pt x="306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3388557" cy="435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647694" indent="-323847" lvl="1">
                <a:lnSpc>
                  <a:spcPts val="41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Sanchez"/>
                  <a:ea typeface="Sanchez"/>
                  <a:cs typeface="Sanchez"/>
                  <a:sym typeface="Sanchez"/>
                </a:rPr>
                <a:t>Se recomienda ser muy específico o con ejemplos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245870"/>
            <a:ext cx="9144000" cy="914400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130" y="0"/>
                    <a:pt x="0" y="1421130"/>
                    <a:pt x="0" y="3175000"/>
                  </a:cubicBezTo>
                  <a:lnTo>
                    <a:pt x="0" y="6350000"/>
                  </a:lnTo>
                  <a:lnTo>
                    <a:pt x="3175000" y="6350000"/>
                  </a:lnTo>
                  <a:cubicBezTo>
                    <a:pt x="4928870" y="6350000"/>
                    <a:pt x="6350000" y="4928870"/>
                    <a:pt x="6350000" y="3175000"/>
                  </a:cubicBezTo>
                  <a:cubicBezTo>
                    <a:pt x="6350000" y="1421130"/>
                    <a:pt x="492887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27013" y="387928"/>
              <a:ext cx="5895974" cy="5627483"/>
            </a:xfrm>
            <a:custGeom>
              <a:avLst/>
              <a:gdLst/>
              <a:ahLst/>
              <a:cxnLst/>
              <a:rect r="r" b="b" t="t" l="l"/>
              <a:pathLst>
                <a:path h="5627483" w="5895974">
                  <a:moveTo>
                    <a:pt x="2947987" y="4502"/>
                  </a:moveTo>
                  <a:cubicBezTo>
                    <a:pt x="1941349" y="0"/>
                    <a:pt x="1009246" y="534452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4"/>
                    <a:pt x="2947987" y="5622982"/>
                  </a:cubicBezTo>
                  <a:cubicBezTo>
                    <a:pt x="3954625" y="5627484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2"/>
              <a:stretch>
                <a:fillRect l="-24712" t="0" r="-24712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719766" y="-2897191"/>
            <a:ext cx="7136468" cy="6868310"/>
          </a:xfrm>
          <a:custGeom>
            <a:avLst/>
            <a:gdLst/>
            <a:ahLst/>
            <a:cxnLst/>
            <a:rect r="r" b="b" t="t" l="l"/>
            <a:pathLst>
              <a:path h="6868310" w="7136468">
                <a:moveTo>
                  <a:pt x="0" y="0"/>
                </a:moveTo>
                <a:lnTo>
                  <a:pt x="7136468" y="0"/>
                </a:lnTo>
                <a:lnTo>
                  <a:pt x="7136468" y="6868310"/>
                </a:lnTo>
                <a:lnTo>
                  <a:pt x="0" y="6868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353687" y="2365522"/>
            <a:ext cx="7265879" cy="318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600" spc="-28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¿Qué es un examen psicométrico? </a:t>
            </a:r>
          </a:p>
          <a:p>
            <a:pPr algn="ctr">
              <a:lnSpc>
                <a:spcPts val="1125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575610" y="4565183"/>
            <a:ext cx="6357643" cy="4896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8"/>
              </a:lnSpc>
            </a:pPr>
            <a:r>
              <a:rPr lang="en-US" sz="4229" spc="-211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Proporcionan información sobre competencias, habilidades sociales, verbales, comunicativas, socioemocionales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809531">
            <a:off x="7588648" y="-7610955"/>
            <a:ext cx="9570427" cy="10777735"/>
          </a:xfrm>
          <a:custGeom>
            <a:avLst/>
            <a:gdLst/>
            <a:ahLst/>
            <a:cxnLst/>
            <a:rect r="r" b="b" t="t" l="l"/>
            <a:pathLst>
              <a:path h="10777735" w="9570427">
                <a:moveTo>
                  <a:pt x="0" y="0"/>
                </a:moveTo>
                <a:lnTo>
                  <a:pt x="9570427" y="0"/>
                </a:lnTo>
                <a:lnTo>
                  <a:pt x="9570427" y="10777735"/>
                </a:lnTo>
                <a:lnTo>
                  <a:pt x="0" y="10777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DAGMAG8MZ0A</dc:identifier>
  <dcterms:modified xsi:type="dcterms:W3CDTF">2011-08-01T06:04:30Z</dcterms:modified>
  <cp:revision>1</cp:revision>
  <dc:title>Presentación Entrevista de Trabajo Exitosa Simple Colores Pastel </dc:title>
</cp:coreProperties>
</file>